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  <p:sldMasterId id="2147483660" r:id="rId2"/>
  </p:sldMasterIdLst>
  <p:sldIdLst>
    <p:sldId id="312" r:id="rId3"/>
    <p:sldId id="313" r:id="rId4"/>
    <p:sldId id="314" r:id="rId5"/>
    <p:sldId id="303" r:id="rId6"/>
    <p:sldId id="285" r:id="rId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706" autoAdjust="0"/>
    <p:restoredTop sz="94660"/>
  </p:normalViewPr>
  <p:slideViewPr>
    <p:cSldViewPr snapToGrid="0">
      <p:cViewPr varScale="1">
        <p:scale>
          <a:sx n="68" d="100"/>
          <a:sy n="68" d="100"/>
        </p:scale>
        <p:origin x="82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tableStyles" Target="tableStyles.xml"/><Relationship Id="rId5" Type="http://schemas.openxmlformats.org/officeDocument/2006/relationships/slide" Target="slides/slide3.xml"/><Relationship Id="rId10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17779" y="802298"/>
            <a:ext cx="8637073" cy="2541431"/>
          </a:xfrm>
        </p:spPr>
        <p:txBody>
          <a:bodyPr bIns="0" anchor="b">
            <a:normAutofit/>
          </a:bodyPr>
          <a:lstStyle>
            <a:lvl1pPr algn="l">
              <a:defRPr sz="6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17780" y="3531204"/>
            <a:ext cx="8637072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16500" y="329307"/>
            <a:ext cx="4973915" cy="309201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37664" y="798973"/>
            <a:ext cx="811019" cy="503578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417780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randomBar dir="vert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/>
          </a:p>
        </p:txBody>
      </p:sp>
      <p:cxnSp>
        <p:nvCxnSpPr>
          <p:cNvPr id="26" name="Straight Connector 25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randomBar dir="vert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39111" y="798973"/>
            <a:ext cx="1615742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4672" y="798973"/>
            <a:ext cx="7828830" cy="465988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9439111" y="798973"/>
            <a:ext cx="0" cy="4659889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randomBar dir="vert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17779" y="802298"/>
            <a:ext cx="8637073" cy="2541431"/>
          </a:xfrm>
        </p:spPr>
        <p:txBody>
          <a:bodyPr bIns="0" anchor="b">
            <a:normAutofit/>
          </a:bodyPr>
          <a:lstStyle>
            <a:lvl1pPr algn="l">
              <a:defRPr sz="6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17780" y="3531204"/>
            <a:ext cx="8637072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16500" y="329307"/>
            <a:ext cx="4973915" cy="309201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37664" y="798973"/>
            <a:ext cx="811019" cy="503578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417780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randomBar dir="vert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/>
          </a:p>
        </p:txBody>
      </p:sp>
      <p:cxnSp>
        <p:nvCxnSpPr>
          <p:cNvPr id="33" name="Straight Connector 32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randomBar dir="vert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4239" y="1756130"/>
            <a:ext cx="8643154" cy="1887950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4239" y="3806195"/>
            <a:ext cx="8630446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454239" y="3804985"/>
            <a:ext cx="8630446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randomBar dir="vert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9217" y="804889"/>
            <a:ext cx="9605635" cy="105930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7331" y="2010878"/>
            <a:ext cx="4645152" cy="344859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3771" y="2017343"/>
            <a:ext cx="4645152" cy="34415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8/11/2022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/>
          </a:p>
        </p:txBody>
      </p:sp>
      <p:cxnSp>
        <p:nvCxnSpPr>
          <p:cNvPr id="35" name="Straight Connector 3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randomBar dir="vert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191" y="804163"/>
            <a:ext cx="9607661" cy="10563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191" y="2019549"/>
            <a:ext cx="4645152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7191" y="2824269"/>
            <a:ext cx="4645152" cy="264445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2362" y="2023003"/>
            <a:ext cx="4645152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2362" y="2821491"/>
            <a:ext cx="4645152" cy="263737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8/11/2022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/>
          </a:p>
        </p:txBody>
      </p:sp>
      <p:cxnSp>
        <p:nvCxnSpPr>
          <p:cNvPr id="29" name="Straight Connector 28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randomBar dir="vert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8/11/2022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/>
          </a:p>
        </p:txBody>
      </p:sp>
      <p:cxnSp>
        <p:nvCxnSpPr>
          <p:cNvPr id="25" name="Straight Connector 2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randomBar dir="vert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8/11/2022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/>
          </a:p>
        </p:txBody>
      </p:sp>
    </p:spTree>
  </p:cSld>
  <p:clrMapOvr>
    <a:masterClrMapping/>
  </p:clrMapOvr>
  <p:transition spd="slow">
    <p:randomBar dir="vert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671" y="798973"/>
            <a:ext cx="3273099" cy="2247117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3714" y="798974"/>
            <a:ext cx="6012470" cy="4658826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4671" y="3205491"/>
            <a:ext cx="3275013" cy="2248181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8/11/2022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/>
          </a:p>
        </p:txBody>
      </p:sp>
      <p:cxnSp>
        <p:nvCxnSpPr>
          <p:cNvPr id="17" name="Straight Connector 16"/>
          <p:cNvCxnSpPr/>
          <p:nvPr/>
        </p:nvCxnSpPr>
        <p:spPr>
          <a:xfrm>
            <a:off x="1448280" y="3205491"/>
            <a:ext cx="3269490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randomBar dir="ver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/>
          </a:p>
        </p:txBody>
      </p:sp>
      <p:cxnSp>
        <p:nvCxnSpPr>
          <p:cNvPr id="33" name="Straight Connector 32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randomBar dir="vert"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 bwMode="black"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 bwMode="blackWhite"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1206" y="1129513"/>
            <a:ext cx="5532328" cy="1830584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4389" y="1122542"/>
            <a:ext cx="2791171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50329" y="3145992"/>
            <a:ext cx="5524404" cy="200374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47382" y="5469856"/>
            <a:ext cx="5527351" cy="320123"/>
          </a:xfrm>
        </p:spPr>
        <p:txBody>
          <a:bodyPr/>
          <a:lstStyle>
            <a:lvl1pPr algn="l">
              <a:defRPr/>
            </a:lvl1pPr>
          </a:lstStyle>
          <a:p>
            <a:fld id="{48A87A34-81AB-432B-8DAE-1953F412C126}" type="datetimeFigureOut">
              <a:rPr lang="en-US" dirty="0"/>
              <a:pPr/>
              <a:t>8/11/2022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47382" y="318640"/>
            <a:ext cx="5541004" cy="320931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/>
          </a:p>
        </p:txBody>
      </p:sp>
      <p:cxnSp>
        <p:nvCxnSpPr>
          <p:cNvPr id="31" name="Straight Connector 30"/>
          <p:cNvCxnSpPr/>
          <p:nvPr/>
        </p:nvCxnSpPr>
        <p:spPr>
          <a:xfrm>
            <a:off x="1447382" y="3143605"/>
            <a:ext cx="5527351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randomBar dir="vert"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/>
          </a:p>
        </p:txBody>
      </p:sp>
      <p:cxnSp>
        <p:nvCxnSpPr>
          <p:cNvPr id="26" name="Straight Connector 25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randomBar dir="vert"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39111" y="798973"/>
            <a:ext cx="1615742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4672" y="798973"/>
            <a:ext cx="7828830" cy="465988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9439111" y="798973"/>
            <a:ext cx="0" cy="4659889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randomBar dir="vert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4239" y="1756130"/>
            <a:ext cx="8643154" cy="1887950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4239" y="3806195"/>
            <a:ext cx="8630446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454239" y="3804985"/>
            <a:ext cx="8630446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randomBar dir="vert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9217" y="804889"/>
            <a:ext cx="9605635" cy="105930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7331" y="2010878"/>
            <a:ext cx="4645152" cy="344859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3771" y="2017343"/>
            <a:ext cx="4645152" cy="34415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8/11/2022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/>
          </a:p>
        </p:txBody>
      </p:sp>
      <p:cxnSp>
        <p:nvCxnSpPr>
          <p:cNvPr id="35" name="Straight Connector 3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randomBar dir="vert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191" y="804163"/>
            <a:ext cx="9607661" cy="10563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191" y="2019549"/>
            <a:ext cx="4645152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7191" y="2824269"/>
            <a:ext cx="4645152" cy="264445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2362" y="2023003"/>
            <a:ext cx="4645152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2362" y="2821491"/>
            <a:ext cx="4645152" cy="263737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8/11/2022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/>
          </a:p>
        </p:txBody>
      </p:sp>
      <p:cxnSp>
        <p:nvCxnSpPr>
          <p:cNvPr id="29" name="Straight Connector 28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randomBar dir="vert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8/11/2022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/>
          </a:p>
        </p:txBody>
      </p:sp>
      <p:cxnSp>
        <p:nvCxnSpPr>
          <p:cNvPr id="25" name="Straight Connector 2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randomBar dir="vert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8/11/2022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/>
          </a:p>
        </p:txBody>
      </p:sp>
    </p:spTree>
  </p:cSld>
  <p:clrMapOvr>
    <a:masterClrMapping/>
  </p:clrMapOvr>
  <p:transition spd="slow">
    <p:randomBar dir="vert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671" y="798973"/>
            <a:ext cx="3273099" cy="2247117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3714" y="798974"/>
            <a:ext cx="6012470" cy="4658826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4671" y="3205491"/>
            <a:ext cx="3275013" cy="2248181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8/11/2022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/>
          </a:p>
        </p:txBody>
      </p:sp>
      <p:cxnSp>
        <p:nvCxnSpPr>
          <p:cNvPr id="17" name="Straight Connector 16"/>
          <p:cNvCxnSpPr/>
          <p:nvPr/>
        </p:nvCxnSpPr>
        <p:spPr>
          <a:xfrm>
            <a:off x="1448280" y="3205491"/>
            <a:ext cx="3269490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randomBar dir="vert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 bwMode="black"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 bwMode="blackWhite"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1206" y="1129513"/>
            <a:ext cx="5532328" cy="1830584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4389" y="1122542"/>
            <a:ext cx="2791171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50329" y="3145992"/>
            <a:ext cx="5524404" cy="200374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47382" y="5469856"/>
            <a:ext cx="5527351" cy="320123"/>
          </a:xfrm>
        </p:spPr>
        <p:txBody>
          <a:bodyPr/>
          <a:lstStyle>
            <a:lvl1pPr algn="l">
              <a:defRPr/>
            </a:lvl1pPr>
          </a:lstStyle>
          <a:p>
            <a:fld id="{48A87A34-81AB-432B-8DAE-1953F412C126}" type="datetimeFigureOut">
              <a:rPr lang="en-US" dirty="0"/>
              <a:pPr/>
              <a:t>8/11/2022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47382" y="318640"/>
            <a:ext cx="5541004" cy="320931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/>
          </a:p>
        </p:txBody>
      </p:sp>
      <p:cxnSp>
        <p:nvCxnSpPr>
          <p:cNvPr id="31" name="Straight Connector 30"/>
          <p:cNvCxnSpPr/>
          <p:nvPr/>
        </p:nvCxnSpPr>
        <p:spPr>
          <a:xfrm>
            <a:off x="1447382" y="3143605"/>
            <a:ext cx="5527351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randomBar dir="vert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5000"/>
                <a:lumOff val="95000"/>
              </a:schemeClr>
            </a:gs>
            <a:gs pos="74000">
              <a:schemeClr val="accent5">
                <a:lumMod val="45000"/>
                <a:lumOff val="55000"/>
              </a:schemeClr>
            </a:gs>
            <a:gs pos="83000">
              <a:schemeClr val="accent5">
                <a:lumMod val="45000"/>
                <a:lumOff val="55000"/>
              </a:schemeClr>
            </a:gs>
            <a:gs pos="100000">
              <a:schemeClr val="accent5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1579" y="2015732"/>
            <a:ext cx="9603275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8/11/2022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51579" y="329307"/>
            <a:ext cx="5938836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0060" y="798973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randomBar dir="vert"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1579" y="2015732"/>
            <a:ext cx="9603275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8/11/2022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51579" y="329307"/>
            <a:ext cx="5938836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0060" y="798973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slow">
    <p:randomBar dir="vert"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5" Type="http://schemas.openxmlformats.org/officeDocument/2006/relationships/hyperlink" Target="mailto:HarveJa1@boe.Richmond.k12.ga.us" TargetMode="External"/><Relationship Id="rId4" Type="http://schemas.openxmlformats.org/officeDocument/2006/relationships/hyperlink" Target="http://www.pngall.com/communication-png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15.xml"/><Relationship Id="rId1" Type="http://schemas.openxmlformats.org/officeDocument/2006/relationships/tags" Target="../tags/tag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6" Type="http://schemas.openxmlformats.org/officeDocument/2006/relationships/hyperlink" Target="https://rcboe.instructuremedia.com/embed/048204ea-777e-4c04-9fc0-357111372c96" TargetMode="External"/><Relationship Id="rId5" Type="http://schemas.openxmlformats.org/officeDocument/2006/relationships/hyperlink" Target="https://www.rcboe.org/Domain/16265" TargetMode="External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3112E4-1023-4FBE-9D69-8A75B59A9B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9447" y="381836"/>
            <a:ext cx="9392307" cy="1073825"/>
          </a:xfrm>
        </p:spPr>
        <p:txBody>
          <a:bodyPr>
            <a:normAutofit fontScale="90000"/>
          </a:bodyPr>
          <a:lstStyle/>
          <a:p>
            <a:r>
              <a:rPr lang="en-US" sz="8000" dirty="0">
                <a:solidFill>
                  <a:srgbClr val="0070C0"/>
                </a:solidFill>
                <a:latin typeface="Footlight MT Light"/>
                <a:ea typeface="+mj-lt"/>
                <a:cs typeface="+mj-lt"/>
              </a:rPr>
              <a:t>Ms. Harvey</a:t>
            </a:r>
            <a:br>
              <a:rPr lang="en-US" sz="4000" dirty="0">
                <a:solidFill>
                  <a:srgbClr val="0070C0"/>
                </a:solidFill>
                <a:latin typeface="Footlight MT Light"/>
                <a:ea typeface="+mj-lt"/>
                <a:cs typeface="+mj-lt"/>
              </a:rPr>
            </a:br>
            <a:r>
              <a:rPr lang="en-US" sz="4000" dirty="0">
                <a:solidFill>
                  <a:srgbClr val="0070C0"/>
                </a:solidFill>
                <a:latin typeface="Footlight MT Light"/>
                <a:ea typeface="+mj-lt"/>
                <a:cs typeface="+mj-lt"/>
              </a:rPr>
              <a:t>5</a:t>
            </a:r>
            <a:r>
              <a:rPr lang="en-US" sz="4000" baseline="30000" dirty="0">
                <a:solidFill>
                  <a:srgbClr val="0070C0"/>
                </a:solidFill>
                <a:latin typeface="Footlight MT Light"/>
                <a:ea typeface="+mj-lt"/>
                <a:cs typeface="+mj-lt"/>
              </a:rPr>
              <a:t>th</a:t>
            </a:r>
            <a:r>
              <a:rPr lang="en-US" sz="4000" dirty="0">
                <a:solidFill>
                  <a:srgbClr val="0070C0"/>
                </a:solidFill>
                <a:latin typeface="Footlight MT Light"/>
                <a:ea typeface="+mj-lt"/>
                <a:cs typeface="+mj-lt"/>
              </a:rPr>
              <a:t> Grade Math &amp; Science  </a:t>
            </a:r>
            <a:br>
              <a:rPr lang="en-US" dirty="0">
                <a:solidFill>
                  <a:srgbClr val="0070C0"/>
                </a:solidFill>
                <a:latin typeface="Gigi"/>
                <a:ea typeface="+mj-lt"/>
                <a:cs typeface="+mj-lt"/>
              </a:rPr>
            </a:br>
            <a:endParaRPr lang="en-US" dirty="0">
              <a:latin typeface="Gigi"/>
              <a:ea typeface="+mj-lt"/>
              <a:cs typeface="+mj-lt"/>
            </a:endParaRPr>
          </a:p>
          <a:p>
            <a:pPr algn="ctr"/>
            <a:endParaRPr lang="en-US" dirty="0">
              <a:ea typeface="+mj-lt"/>
              <a:cs typeface="+mj-lt"/>
            </a:endParaRPr>
          </a:p>
          <a:p>
            <a:pPr algn="ctr"/>
            <a:endParaRPr lang="en-US" dirty="0">
              <a:ea typeface="+mj-lt"/>
              <a:cs typeface="+mj-lt"/>
            </a:endParaRP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B4540BB-9241-4193-A445-77DA9B564C31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endParaRPr lang="en-US"/>
          </a:p>
          <a:p>
            <a:endParaRPr lang="en-US"/>
          </a:p>
        </p:txBody>
      </p:sp>
      <p:pic>
        <p:nvPicPr>
          <p:cNvPr id="1030" name="Picture 6" descr="https://lh5.googleusercontent.com/mnO56cne0Qwd4Zj8irPYrZB-CvKbjPzWvVATO8VAVKiiOmM3fzZQCge1phEn7LHNfWtEd6XT4QCgaXRjAr2Qg8joa6o45fPxODMCRShxtGnPOlA_tguyX_a4okU8ycl6QWVqL7udtmM">
            <a:extLst>
              <a:ext uri="{FF2B5EF4-FFF2-40B4-BE49-F238E27FC236}">
                <a16:creationId xmlns:a16="http://schemas.microsoft.com/office/drawing/2014/main" id="{F794E137-BBEC-48DF-B6BD-AF0A1E3313B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48" t="15730" r="12686" b="2045"/>
          <a:stretch/>
        </p:blipFill>
        <p:spPr bwMode="auto">
          <a:xfrm>
            <a:off x="1139117" y="2268879"/>
            <a:ext cx="2767013" cy="3157870"/>
          </a:xfrm>
          <a:prstGeom prst="rect">
            <a:avLst/>
          </a:prstGeom>
          <a:noFill/>
          <a:ln w="28575">
            <a:solidFill>
              <a:srgbClr val="C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I Love Science - Home | Facebook">
            <a:extLst>
              <a:ext uri="{FF2B5EF4-FFF2-40B4-BE49-F238E27FC236}">
                <a16:creationId xmlns:a16="http://schemas.microsoft.com/office/drawing/2014/main" id="{A8000328-4DAE-4C56-BD5E-D2E59E38AC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26547" y="2268879"/>
            <a:ext cx="2954215" cy="3157869"/>
          </a:xfrm>
          <a:prstGeom prst="rect">
            <a:avLst/>
          </a:prstGeom>
          <a:noFill/>
          <a:ln w="28575">
            <a:solidFill>
              <a:srgbClr val="C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artoon Math Images | Free Vectors, Stock Photos &amp; PSD">
            <a:extLst>
              <a:ext uri="{FF2B5EF4-FFF2-40B4-BE49-F238E27FC236}">
                <a16:creationId xmlns:a16="http://schemas.microsoft.com/office/drawing/2014/main" id="{FBA24BE5-1BB2-495D-B113-B5EB0C9AFB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1318" y="2268879"/>
            <a:ext cx="3179297" cy="3157869"/>
          </a:xfrm>
          <a:prstGeom prst="rect">
            <a:avLst/>
          </a:prstGeom>
          <a:noFill/>
          <a:ln w="28575">
            <a:solidFill>
              <a:srgbClr val="C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6" descr="https://lh3.googleusercontent.com/WsM25tpUVGXIylSU3ecOErAv9yXXrpjNaR3kxek64m7fMV2RG5LFpWrY2CPPJGXwEZPa7kIlZyt6xCV9ETJbNfPVd3Ip_q8fkRTUHJGJ-JLni0jcAkFlc-EC5msK9RGzAttAvrXgATp-JF-A_-ByKcvp4A">
            <a:extLst>
              <a:ext uri="{FF2B5EF4-FFF2-40B4-BE49-F238E27FC236}">
                <a16:creationId xmlns:a16="http://schemas.microsoft.com/office/drawing/2014/main" id="{FCDC7F4E-D47D-4E45-91B5-05F3721F46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18657" y="141429"/>
            <a:ext cx="1638857" cy="1602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4453801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4372">
        <p:circle/>
      </p:transition>
    </mc:Choice>
    <mc:Fallback xmlns="">
      <p:transition spd="slow" advTm="4372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F6385B-499F-42CE-AB9F-9916D00471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000" dirty="0">
                <a:latin typeface="Footlight MT Light"/>
              </a:rPr>
              <a:t>My Contact Information </a:t>
            </a:r>
          </a:p>
        </p:txBody>
      </p:sp>
      <p:pic>
        <p:nvPicPr>
          <p:cNvPr id="5" name="Picture 5" descr="A close up of a sign&#10;&#10;Description automatically generated">
            <a:extLst>
              <a:ext uri="{FF2B5EF4-FFF2-40B4-BE49-F238E27FC236}">
                <a16:creationId xmlns:a16="http://schemas.microsoft.com/office/drawing/2014/main" id="{05FFB3AF-2C52-4086-9489-F6163203BDE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 rot="-780000">
            <a:off x="380467" y="2524257"/>
            <a:ext cx="2481050" cy="2433561"/>
          </a:xfrm>
          <a:prstGeom prst="rect">
            <a:avLst/>
          </a:prstGeom>
        </p:spPr>
      </p:pic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B35C4AE9-BFF5-4A59-AABC-5421A5271E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27896" y="1853754"/>
            <a:ext cx="8628611" cy="4037749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r>
              <a:rPr lang="en-US" sz="9200" dirty="0"/>
              <a:t>Email: </a:t>
            </a:r>
            <a:r>
              <a:rPr lang="en-US" sz="9200" dirty="0">
                <a:hlinkClick r:id="rId5"/>
              </a:rPr>
              <a:t>HarveJa1@boe.Richmond.k12.ga.us</a:t>
            </a:r>
            <a:endParaRPr lang="en-US" sz="9200" dirty="0"/>
          </a:p>
          <a:p>
            <a:pPr marL="0" indent="0">
              <a:buNone/>
            </a:pPr>
            <a:endParaRPr lang="en-US" sz="9200" dirty="0"/>
          </a:p>
          <a:p>
            <a:pPr marL="0" indent="0">
              <a:buNone/>
            </a:pPr>
            <a:r>
              <a:rPr lang="en-US" sz="9200" dirty="0"/>
              <a:t>Remind:  Text the message @msharvey5 to the number 81010. </a:t>
            </a:r>
          </a:p>
          <a:p>
            <a:pPr marL="0" indent="0">
              <a:buNone/>
            </a:pPr>
            <a:endParaRPr lang="en-US" sz="9200" dirty="0"/>
          </a:p>
          <a:p>
            <a:pPr marL="0" indent="0">
              <a:buNone/>
            </a:pPr>
            <a:r>
              <a:rPr lang="en-US" sz="9200" dirty="0"/>
              <a:t>Google Voice: 762-233-1211</a:t>
            </a:r>
          </a:p>
          <a:p>
            <a:pPr marL="0" indent="0">
              <a:buNone/>
            </a:pPr>
            <a:endParaRPr lang="en-US" sz="9200" dirty="0">
              <a:highlight>
                <a:srgbClr val="FFFF00"/>
              </a:highlight>
            </a:endParaRPr>
          </a:p>
          <a:p>
            <a:pPr marL="0" indent="0">
              <a:buNone/>
            </a:pPr>
            <a:r>
              <a:rPr lang="en-US" sz="9200" dirty="0"/>
              <a:t>School Number: 706-737-7288</a:t>
            </a:r>
          </a:p>
          <a:p>
            <a:pPr marL="0" indent="0">
              <a:buNone/>
            </a:pPr>
            <a:endParaRPr lang="en-US" sz="9200" dirty="0"/>
          </a:p>
          <a:p>
            <a:pPr marL="0" indent="0">
              <a:buNone/>
            </a:pPr>
            <a:r>
              <a:rPr lang="en-US" sz="9200" dirty="0"/>
              <a:t>*** Please remember to sign up for Class Dojo!</a:t>
            </a:r>
          </a:p>
          <a:p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9151878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 advTm="6878">
        <p14:glitter pattern="hexagon"/>
      </p:transition>
    </mc:Choice>
    <mc:Fallback xmlns="">
      <p:transition spd="slow" advTm="6878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9101EC-8CD2-47FE-AC7E-1455593DD41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 rot="20640000">
            <a:off x="1365888" y="2160791"/>
            <a:ext cx="3185197" cy="3018321"/>
          </a:xfrm>
        </p:spPr>
        <p:txBody>
          <a:bodyPr vert="horz" lIns="91440" tIns="45720" rIns="91440" bIns="45720" rtlCol="0" anchor="t">
            <a:normAutofit/>
          </a:bodyPr>
          <a:lstStyle/>
          <a:p>
            <a:endParaRPr lang="en-US" b="1">
              <a:ea typeface="+mn-lt"/>
              <a:cs typeface="+mn-lt"/>
            </a:endParaRPr>
          </a:p>
          <a:p>
            <a:endParaRPr lang="en-US" sz="3600">
              <a:latin typeface="Bookman Old Style"/>
            </a:endParaRPr>
          </a:p>
          <a:p>
            <a:endParaRPr lang="en-US" sz="3600">
              <a:latin typeface="Bookman Old Style"/>
            </a:endParaRPr>
          </a:p>
        </p:txBody>
      </p:sp>
      <p:sp>
        <p:nvSpPr>
          <p:cNvPr id="6" name="Rectangle 1">
            <a:extLst>
              <a:ext uri="{FF2B5EF4-FFF2-40B4-BE49-F238E27FC236}">
                <a16:creationId xmlns:a16="http://schemas.microsoft.com/office/drawing/2014/main" id="{6885B8E5-5A89-400A-9B38-0099267A71B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00975" y="2301421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8" name="Rectangle 2">
            <a:extLst>
              <a:ext uri="{FF2B5EF4-FFF2-40B4-BE49-F238E27FC236}">
                <a16:creationId xmlns:a16="http://schemas.microsoft.com/office/drawing/2014/main" id="{9967D09D-7A2B-4242-A720-F943321BDD8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48175" y="273685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9F9D84AC-FEDF-495B-B74A-E930F714373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9524" t="24326" r="34762" b="12363"/>
          <a:stretch/>
        </p:blipFill>
        <p:spPr>
          <a:xfrm>
            <a:off x="711200" y="159657"/>
            <a:ext cx="10784113" cy="6415314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081591699"/>
      </p:ext>
    </p:extLst>
  </p:cSld>
  <p:clrMapOvr>
    <a:masterClrMapping/>
  </p:clrMapOvr>
  <p:transition spd="slow" advTm="6169">
    <p:push dir="u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latin typeface="Baskerville Old Face" panose="02020602080505020303" pitchFamily="18" charset="0"/>
                <a:ea typeface="+mj-lt"/>
                <a:cs typeface="+mj-lt"/>
              </a:rPr>
              <a:t>CHECKOUT MY WEBSITE TO VIEW THE FOLLOWING INFORMATION</a:t>
            </a:r>
            <a:endParaRPr lang="en-US" dirty="0">
              <a:latin typeface="Baskerville Old Face" panose="02020602080505020303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>
                <a:latin typeface="Baskerville Old Face" panose="02020602080505020303" pitchFamily="18" charset="0"/>
                <a:ea typeface="+mn-lt"/>
                <a:cs typeface="+mn-lt"/>
              </a:rPr>
              <a:t>Week At A Glance (WAG)</a:t>
            </a:r>
          </a:p>
          <a:p>
            <a:r>
              <a:rPr lang="en-US" sz="3600" dirty="0">
                <a:latin typeface="Baskerville Old Face" panose="02020602080505020303" pitchFamily="18" charset="0"/>
              </a:rPr>
              <a:t>Class Syllabus/Supply List</a:t>
            </a:r>
          </a:p>
          <a:p>
            <a:r>
              <a:rPr lang="en-US" sz="3600" dirty="0">
                <a:latin typeface="Baskerville Old Face" panose="02020602080505020303" pitchFamily="18" charset="0"/>
              </a:rPr>
              <a:t>Resources</a:t>
            </a:r>
          </a:p>
          <a:p>
            <a:r>
              <a:rPr lang="en-US" sz="3600" dirty="0">
                <a:latin typeface="Baskerville Old Face" panose="02020602080505020303" pitchFamily="18" charset="0"/>
                <a:ea typeface="+mn-lt"/>
                <a:cs typeface="+mn-lt"/>
              </a:rPr>
              <a:t>Additional Information</a:t>
            </a:r>
          </a:p>
          <a:p>
            <a:endParaRPr lang="en-US" sz="3600" dirty="0">
              <a:latin typeface="Baskerville Old Face" panose="02020602080505020303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900712356"/>
      </p:ext>
    </p:extLst>
  </p:cSld>
  <p:clrMapOvr>
    <a:masterClrMapping/>
  </p:clrMapOvr>
  <p:transition spd="slow" advTm="5484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A790E1-C0A8-4FD3-8AC8-5E21DB0B4D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RCSS Learning Platform and Canvas </a:t>
            </a:r>
          </a:p>
        </p:txBody>
      </p:sp>
      <p:pic>
        <p:nvPicPr>
          <p:cNvPr id="4" name="Picture 4" descr="A screenshot of a cell phone&#10;&#10;Description automatically generated">
            <a:extLst>
              <a:ext uri="{FF2B5EF4-FFF2-40B4-BE49-F238E27FC236}">
                <a16:creationId xmlns:a16="http://schemas.microsoft.com/office/drawing/2014/main" id="{F737B739-322D-4595-B65A-3077BF56CF1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177636" y="2203553"/>
            <a:ext cx="1861969" cy="1883538"/>
          </a:xfrm>
        </p:spPr>
      </p:pic>
      <p:pic>
        <p:nvPicPr>
          <p:cNvPr id="5" name="Picture 5" descr="A close up of a device&#10;&#10;Description automatically generated">
            <a:extLst>
              <a:ext uri="{FF2B5EF4-FFF2-40B4-BE49-F238E27FC236}">
                <a16:creationId xmlns:a16="http://schemas.microsoft.com/office/drawing/2014/main" id="{E5E0BDF2-A4E6-4760-A93B-7F1CF824D72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84194" y="2172576"/>
            <a:ext cx="1768981" cy="189039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F26CA9D-CE23-4C53-BE42-4A17B6480CB2}"/>
              </a:ext>
            </a:extLst>
          </p:cNvPr>
          <p:cNvSpPr txBox="1"/>
          <p:nvPr/>
        </p:nvSpPr>
        <p:spPr>
          <a:xfrm>
            <a:off x="3796144" y="4562990"/>
            <a:ext cx="3371011" cy="92333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dirty="0"/>
              <a:t>Click link to watch Tutorial Video </a:t>
            </a:r>
            <a:endParaRPr lang="en-US" dirty="0">
              <a:ea typeface="+mn-lt"/>
              <a:cs typeface="+mn-lt"/>
            </a:endParaRPr>
          </a:p>
          <a:p>
            <a:r>
              <a:rPr lang="en-US" dirty="0">
                <a:ea typeface="+mn-lt"/>
                <a:cs typeface="+mn-lt"/>
                <a:hlinkClick r:id="rId5"/>
              </a:rPr>
              <a:t>https://www.rcboe.org/Domain/16265</a:t>
            </a:r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66A8C43-1A3C-4D64-9C4C-865855B221B0}"/>
              </a:ext>
            </a:extLst>
          </p:cNvPr>
          <p:cNvSpPr txBox="1"/>
          <p:nvPr/>
        </p:nvSpPr>
        <p:spPr>
          <a:xfrm>
            <a:off x="693693" y="4535696"/>
            <a:ext cx="3203275" cy="92333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dirty="0"/>
              <a:t>Your child will login through Launch Pad to access RCBOE Canvas.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522617B-0C59-4FDA-A5DA-0AADDB6DF990}"/>
              </a:ext>
            </a:extLst>
          </p:cNvPr>
          <p:cNvSpPr txBox="1"/>
          <p:nvPr/>
        </p:nvSpPr>
        <p:spPr>
          <a:xfrm>
            <a:off x="7062047" y="1975532"/>
            <a:ext cx="4696691" cy="132343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000" b="1" dirty="0"/>
              <a:t>New to the Richmond County</a:t>
            </a:r>
            <a:r>
              <a:rPr lang="en-US" sz="2000" dirty="0"/>
              <a:t> </a:t>
            </a:r>
          </a:p>
          <a:p>
            <a:pPr marL="285750" indent="-285750">
              <a:buFont typeface="Arial"/>
              <a:buChar char="•"/>
            </a:pPr>
            <a:r>
              <a:rPr lang="en-US" sz="2000" dirty="0"/>
              <a:t>Go to rcboe.org</a:t>
            </a:r>
          </a:p>
          <a:p>
            <a:pPr marL="285750" indent="-285750">
              <a:buFont typeface="Arial"/>
              <a:buChar char="•"/>
            </a:pPr>
            <a:r>
              <a:rPr lang="en-US" sz="2000" dirty="0"/>
              <a:t>Click Student</a:t>
            </a:r>
          </a:p>
          <a:p>
            <a:pPr marL="285750" indent="-285750">
              <a:buFont typeface="Arial"/>
              <a:buChar char="•"/>
            </a:pPr>
            <a:r>
              <a:rPr lang="en-US" sz="2000" dirty="0"/>
              <a:t>Click Launch Pad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215645" y="3824326"/>
            <a:ext cx="4543093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Watch logging into Canvas as a student. </a:t>
            </a:r>
          </a:p>
          <a:p>
            <a:endParaRPr lang="en-US" b="1" dirty="0"/>
          </a:p>
          <a:p>
            <a:r>
              <a:rPr lang="en-US" dirty="0">
                <a:hlinkClick r:id="rId6"/>
              </a:rPr>
              <a:t>https://rcboe.instructuremedia.com/embed/048204ea-777e-4c04-9fc0-357111372c96</a:t>
            </a:r>
            <a:endParaRPr lang="en-US" dirty="0"/>
          </a:p>
          <a:p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35274378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11861">
        <p15:prstTrans prst="wind"/>
      </p:transition>
    </mc:Choice>
    <mc:Fallback xmlns="">
      <p:transition spd="slow" advTm="11861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4|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|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6|2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2|0.9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4|1.4|1.4"/>
</p:tagLst>
</file>

<file path=ppt/theme/theme1.xml><?xml version="1.0" encoding="utf-8"?>
<a:theme xmlns:a="http://schemas.openxmlformats.org/drawingml/2006/main" name="Gallery">
  <a:themeElements>
    <a:clrScheme name="Gallery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Gallery">
      <a:majorFont>
        <a:latin typeface="Gill Sans MT" panose="020B0502020104020203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lery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F5E91637-A7B6-4E27-B710-77DA7014EE1E}"/>
    </a:ext>
  </a:extLst>
</a:theme>
</file>

<file path=ppt/theme/theme2.xml><?xml version="1.0" encoding="utf-8"?>
<a:theme xmlns:a="http://schemas.openxmlformats.org/drawingml/2006/main" name="Gallery">
  <a:themeElements>
    <a:clrScheme name="Gallery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Gallery">
      <a:majorFont>
        <a:latin typeface="Gill Sans MT" panose="020B0502020104020203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lery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F5E91637-A7B6-4E27-B710-77DA7014EE1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TF10001119</Template>
  <TotalTime>1656</TotalTime>
  <Words>161</Words>
  <Application>Microsoft Office PowerPoint</Application>
  <PresentationFormat>Widescreen</PresentationFormat>
  <Paragraphs>28</Paragraphs>
  <Slides>5</Slides>
  <Notes>0</Notes>
  <HiddenSlides>1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5</vt:i4>
      </vt:variant>
    </vt:vector>
  </HeadingPairs>
  <TitlesOfParts>
    <vt:vector size="13" baseType="lpstr">
      <vt:lpstr>Arial</vt:lpstr>
      <vt:lpstr>Baskerville Old Face</vt:lpstr>
      <vt:lpstr>Bookman Old Style</vt:lpstr>
      <vt:lpstr>Footlight MT Light</vt:lpstr>
      <vt:lpstr>Gigi</vt:lpstr>
      <vt:lpstr>Gill Sans MT</vt:lpstr>
      <vt:lpstr>Gallery</vt:lpstr>
      <vt:lpstr>Gallery</vt:lpstr>
      <vt:lpstr>Ms. Harvey 5th Grade Math &amp; Science     </vt:lpstr>
      <vt:lpstr>My Contact Information </vt:lpstr>
      <vt:lpstr>PowerPoint Presentation</vt:lpstr>
      <vt:lpstr>CHECKOUT MY WEBSITE TO VIEW THE FOLLOWING INFORMATION</vt:lpstr>
      <vt:lpstr>RCSS Learning Platform and Canvas 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Arnold, Latasha</dc:creator>
  <cp:lastModifiedBy>Harvey, Jamika</cp:lastModifiedBy>
  <cp:revision>744</cp:revision>
  <dcterms:created xsi:type="dcterms:W3CDTF">2020-08-03T17:10:01Z</dcterms:created>
  <dcterms:modified xsi:type="dcterms:W3CDTF">2022-08-12T01:02:52Z</dcterms:modified>
</cp:coreProperties>
</file>